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13"/>
  </p:notesMasterIdLst>
  <p:handoutMasterIdLst>
    <p:handoutMasterId r:id="rId14"/>
  </p:handoutMasterIdLst>
  <p:sldIdLst>
    <p:sldId id="270" r:id="rId2"/>
    <p:sldId id="292" r:id="rId3"/>
    <p:sldId id="293" r:id="rId4"/>
    <p:sldId id="294" r:id="rId5"/>
    <p:sldId id="295" r:id="rId6"/>
    <p:sldId id="296" r:id="rId7"/>
    <p:sldId id="269" r:id="rId8"/>
    <p:sldId id="281" r:id="rId9"/>
    <p:sldId id="282" r:id="rId10"/>
    <p:sldId id="283" r:id="rId11"/>
    <p:sldId id="284" r:id="rId1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787"/>
    <p:restoredTop sz="90929"/>
  </p:normalViewPr>
  <p:slideViewPr>
    <p:cSldViewPr>
      <p:cViewPr>
        <p:scale>
          <a:sx n="85" d="100"/>
          <a:sy n="85" d="100"/>
        </p:scale>
        <p:origin x="-90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5F40A39-7364-4A14-82D1-7041460CC1F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0277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522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22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22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22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94C9B3B-0390-4781-A6DD-9654DB2BB77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7184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1C0A44-2F0D-4EEA-AA6A-7EF4B98E54F4}" type="slidenum">
              <a:rPr lang="en-US"/>
              <a:pPr/>
              <a:t>1</a:t>
            </a:fld>
            <a:endParaRPr lang="en-US"/>
          </a:p>
        </p:txBody>
      </p:sp>
      <p:sp>
        <p:nvSpPr>
          <p:cNvPr id="7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FD88AB-1FE7-4821-BF8C-BE1A7D4191CC}" type="slidenum">
              <a:rPr lang="en-US"/>
              <a:pPr/>
              <a:t>10</a:t>
            </a:fld>
            <a:endParaRPr lang="en-US"/>
          </a:p>
        </p:txBody>
      </p:sp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21238E0-86EF-4F76-B9B1-D6DE81B912C5}" type="slidenum">
              <a:rPr lang="en-US"/>
              <a:pPr/>
              <a:t>11</a:t>
            </a:fld>
            <a:endParaRPr lang="en-US"/>
          </a:p>
        </p:txBody>
      </p:sp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1594C8E-D986-4FA8-A6F2-A6A2D3742AEC}" type="slidenum">
              <a:rPr lang="en-US"/>
              <a:pPr/>
              <a:t>2</a:t>
            </a:fld>
            <a:endParaRPr lang="en-US"/>
          </a:p>
        </p:txBody>
      </p:sp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EDDB15-C404-424C-A108-006801690D25}" type="slidenum">
              <a:rPr lang="en-US"/>
              <a:pPr/>
              <a:t>3</a:t>
            </a:fld>
            <a:endParaRPr lang="en-US"/>
          </a:p>
        </p:txBody>
      </p:sp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BF44920-3D4E-4AAA-9A1A-A58861579658}" type="slidenum">
              <a:rPr lang="en-US"/>
              <a:pPr/>
              <a:t>4</a:t>
            </a:fld>
            <a:endParaRPr lang="en-US"/>
          </a:p>
        </p:txBody>
      </p:sp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0DBE3E-DD15-449A-B452-E74F3B86EA28}" type="slidenum">
              <a:rPr lang="en-US"/>
              <a:pPr/>
              <a:t>5</a:t>
            </a:fld>
            <a:endParaRPr lang="en-US"/>
          </a:p>
        </p:txBody>
      </p:sp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0C5E22B-82EA-48F6-99DB-D14F81F76D4F}" type="slidenum">
              <a:rPr lang="en-US"/>
              <a:pPr/>
              <a:t>6</a:t>
            </a:fld>
            <a:endParaRPr lang="en-US"/>
          </a:p>
        </p:txBody>
      </p:sp>
      <p:sp>
        <p:nvSpPr>
          <p:cNvPr id="8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C29415-E8DF-4433-8847-3220AF1658FA}" type="slidenum">
              <a:rPr lang="en-US"/>
              <a:pPr/>
              <a:t>7</a:t>
            </a:fld>
            <a:endParaRPr lang="en-US"/>
          </a:p>
        </p:txBody>
      </p:sp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697213D-0F58-4440-87CF-45E4C6C0CCAC}" type="slidenum">
              <a:rPr lang="en-US"/>
              <a:pPr/>
              <a:t>8</a:t>
            </a:fld>
            <a:endParaRPr lang="en-US"/>
          </a:p>
        </p:txBody>
      </p:sp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725465-37AE-43FB-9699-DD6BDC1CFB84}" type="slidenum">
              <a:rPr lang="en-US"/>
              <a:pPr/>
              <a:t>9</a:t>
            </a:fld>
            <a:endParaRPr lang="en-US"/>
          </a:p>
        </p:txBody>
      </p:sp>
      <p:sp>
        <p:nvSpPr>
          <p:cNvPr id="7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026"/>
          <p:cNvSpPr>
            <a:spLocks noChangeArrowheads="1"/>
          </p:cNvSpPr>
          <p:nvPr/>
        </p:nvSpPr>
        <p:spPr bwMode="hidden">
          <a:xfrm>
            <a:off x="228600" y="3200400"/>
            <a:ext cx="8763000" cy="1341438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endParaRPr kumimoji="1" lang="en-US">
              <a:latin typeface="Times New Roman" pitchFamily="18" charset="0"/>
            </a:endParaRPr>
          </a:p>
        </p:txBody>
      </p:sp>
      <p:pic>
        <p:nvPicPr>
          <p:cNvPr id="4099" name="Picture 1027" descr="D:\FRONTPAGE THEMES\NATURE\ANABNR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00" t="-1314" r="-2" b="-36961"/>
          <a:stretch>
            <a:fillRect/>
          </a:stretch>
        </p:blipFill>
        <p:spPr bwMode="auto">
          <a:xfrm>
            <a:off x="533400" y="3200400"/>
            <a:ext cx="8458200" cy="1158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0" name="Rectangle 1028"/>
          <p:cNvSpPr>
            <a:spLocks noChangeArrowheads="1"/>
          </p:cNvSpPr>
          <p:nvPr/>
        </p:nvSpPr>
        <p:spPr bwMode="hidden">
          <a:xfrm>
            <a:off x="795338" y="2895600"/>
            <a:ext cx="304800" cy="990600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endParaRPr kumimoji="1" lang="en-US">
              <a:latin typeface="Times New Roman" pitchFamily="18" charset="0"/>
            </a:endParaRPr>
          </a:p>
        </p:txBody>
      </p:sp>
      <p:sp>
        <p:nvSpPr>
          <p:cNvPr id="4101" name="Rectangle 1029"/>
          <p:cNvSpPr>
            <a:spLocks noGrp="1" noChangeArrowheads="1"/>
          </p:cNvSpPr>
          <p:nvPr>
            <p:ph type="ctrTitle"/>
          </p:nvPr>
        </p:nvSpPr>
        <p:spPr>
          <a:xfrm>
            <a:off x="1143000" y="19812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102" name="Rectangle 1030"/>
          <p:cNvSpPr>
            <a:spLocks noGrp="1" noChangeArrowheads="1"/>
          </p:cNvSpPr>
          <p:nvPr>
            <p:ph type="subTitle" idx="1"/>
          </p:nvPr>
        </p:nvSpPr>
        <p:spPr>
          <a:xfrm>
            <a:off x="2038350" y="4351338"/>
            <a:ext cx="6400800" cy="1371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4103" name="Rectangle 1031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104" name="Rectangle 1032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105" name="Rectangle 1033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 sz="1400"/>
            </a:lvl1pPr>
          </a:lstStyle>
          <a:p>
            <a:fld id="{E2D401CB-9386-4FD4-B0C3-72D168138DC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6365C6-8C3A-47CA-AC77-29F295B74CFE}" type="slidenum">
              <a:rPr lang="en-US"/>
              <a:pPr/>
              <a:t>‹#›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865461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6100" y="838200"/>
            <a:ext cx="1943100" cy="53784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838200"/>
            <a:ext cx="5676900" cy="5378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FC66D0-87E2-4556-91EE-B5C87CEF2DD8}" type="slidenum">
              <a:rPr lang="en-US"/>
              <a:pPr/>
              <a:t>‹#›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2062844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8382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066800" y="210185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5029200" y="2101850"/>
            <a:ext cx="38100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66800" y="64135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29000" y="64135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13500"/>
            <a:ext cx="914400" cy="457200"/>
          </a:xfrm>
        </p:spPr>
        <p:txBody>
          <a:bodyPr/>
          <a:lstStyle>
            <a:lvl1pPr>
              <a:defRPr/>
            </a:lvl1pPr>
          </a:lstStyle>
          <a:p>
            <a:fld id="{BD8835DE-4E07-4917-866C-627FB5FC6816}" type="slidenum">
              <a:rPr lang="en-US"/>
              <a:pPr/>
              <a:t>‹#›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473145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DAC945-9727-4E50-B970-AC1B4ECDE68C}" type="slidenum">
              <a:rPr lang="en-US"/>
              <a:pPr/>
              <a:t>‹#›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2828552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80036B-A19B-4407-AE9A-68A724E2B4ED}" type="slidenum">
              <a:rPr lang="en-US"/>
              <a:pPr/>
              <a:t>‹#›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1351579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185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210185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43FE95-D284-4F10-BAAB-774C03F59C95}" type="slidenum">
              <a:rPr lang="en-US"/>
              <a:pPr/>
              <a:t>‹#›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27939862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F2F5FE-4417-429C-8001-29592C3822B9}" type="slidenum">
              <a:rPr lang="en-US"/>
              <a:pPr/>
              <a:t>‹#›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18313677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C19C54-896A-4877-BD78-5EBE4849BCB0}" type="slidenum">
              <a:rPr lang="en-US"/>
              <a:pPr/>
              <a:t>‹#›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107483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448FA1-535D-449C-B374-4BA582548370}" type="slidenum">
              <a:rPr lang="en-US"/>
              <a:pPr/>
              <a:t>‹#›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23217708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CC6E0C-2CDF-4557-A22C-AFC3CFA4A1E8}" type="slidenum">
              <a:rPr lang="en-US"/>
              <a:pPr/>
              <a:t>‹#›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1315417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229CE9-12D1-4A8E-B29D-88BDC5398BE3}" type="slidenum">
              <a:rPr lang="en-US"/>
              <a:pPr/>
              <a:t>‹#›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2318810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eg"/><Relationship Id="rId1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hidden">
          <a:xfrm>
            <a:off x="152400" y="0"/>
            <a:ext cx="1447800" cy="685800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endParaRPr kumimoji="1" lang="en-US">
              <a:latin typeface="Times New Roman" pitchFamily="18" charset="0"/>
            </a:endParaRP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hidden">
          <a:xfrm>
            <a:off x="1676400" y="0"/>
            <a:ext cx="7467600" cy="121920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endParaRPr kumimoji="1" lang="en-US">
              <a:latin typeface="Times New Roman" pitchFamily="18" charset="0"/>
            </a:endParaRPr>
          </a:p>
        </p:txBody>
      </p:sp>
      <p:sp>
        <p:nvSpPr>
          <p:cNvPr id="3076" name="Rectangle 4" descr="Stationery"/>
          <p:cNvSpPr>
            <a:spLocks noChangeArrowheads="1"/>
          </p:cNvSpPr>
          <p:nvPr/>
        </p:nvSpPr>
        <p:spPr bwMode="auto">
          <a:xfrm>
            <a:off x="457200" y="0"/>
            <a:ext cx="1219200" cy="762000"/>
          </a:xfrm>
          <a:prstGeom prst="rect">
            <a:avLst/>
          </a:prstGeom>
          <a:blipFill dpi="0" rotWithShape="0">
            <a:blip r:embed="rId14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endParaRPr kumimoji="1" lang="en-US">
              <a:latin typeface="Times New Roman" pitchFamily="18" charset="0"/>
            </a:endParaRPr>
          </a:p>
        </p:txBody>
      </p:sp>
      <p:sp>
        <p:nvSpPr>
          <p:cNvPr id="3077" name="Rectangle 5" descr="Stationery"/>
          <p:cNvSpPr>
            <a:spLocks noChangeArrowheads="1"/>
          </p:cNvSpPr>
          <p:nvPr/>
        </p:nvSpPr>
        <p:spPr bwMode="auto">
          <a:xfrm>
            <a:off x="0" y="0"/>
            <a:ext cx="457200" cy="6858000"/>
          </a:xfrm>
          <a:prstGeom prst="rect">
            <a:avLst/>
          </a:prstGeom>
          <a:blipFill dpi="0" rotWithShape="0">
            <a:blip r:embed="rId14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endParaRPr kumimoji="1" lang="en-US">
              <a:latin typeface="Times New Roman" pitchFamily="18" charset="0"/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8382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64135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chemeClr val="tx2"/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4135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chemeClr val="tx2"/>
                </a:solidFill>
                <a:latin typeface="+mn-lt"/>
              </a:defRPr>
            </a:lvl1pPr>
          </a:lstStyle>
          <a:p>
            <a:endParaRPr lang="en-US"/>
          </a:p>
        </p:txBody>
      </p:sp>
      <p:pic>
        <p:nvPicPr>
          <p:cNvPr id="3081" name="Picture 9" descr="C:\Wendy\anabnr2.GIF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8725" y="0"/>
            <a:ext cx="7915275" cy="754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304800" y="457200"/>
            <a:ext cx="2514600" cy="304800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endParaRPr kumimoji="1" lang="en-US">
              <a:latin typeface="Times New Roman" pitchFamily="18" charset="0"/>
            </a:endParaRPr>
          </a:p>
        </p:txBody>
      </p:sp>
      <p:sp>
        <p:nvSpPr>
          <p:cNvPr id="3083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29600" y="6413500"/>
            <a:ext cx="914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chemeClr val="tx2"/>
                </a:solidFill>
                <a:latin typeface="+mn-lt"/>
              </a:defRPr>
            </a:lvl1pPr>
          </a:lstStyle>
          <a:p>
            <a:fld id="{1EDD24BC-8DBA-40EE-96FD-B8926118912F}" type="slidenum">
              <a:rPr lang="en-US"/>
              <a:pPr/>
              <a:t>‹#›</a:t>
            </a:fld>
            <a:endParaRPr lang="en-US" sz="1400"/>
          </a:p>
        </p:txBody>
      </p:sp>
      <p:sp>
        <p:nvSpPr>
          <p:cNvPr id="3084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210185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457200" indent="-457200" algn="l" rtl="0" fontAlgn="base">
        <a:spcBef>
          <a:spcPct val="20000"/>
        </a:spcBef>
        <a:spcAft>
          <a:spcPct val="0"/>
        </a:spcAft>
        <a:buClr>
          <a:srgbClr val="A50021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1027113" indent="-45561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370013" indent="-228600" algn="l" rtl="0" fontAlgn="base">
        <a:spcBef>
          <a:spcPct val="20000"/>
        </a:spcBef>
        <a:spcAft>
          <a:spcPct val="0"/>
        </a:spcAft>
        <a:buClr>
          <a:srgbClr val="666699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712913" indent="-228600" algn="l" rtl="0" fontAlgn="base">
        <a:spcBef>
          <a:spcPct val="20000"/>
        </a:spcBef>
        <a:spcAft>
          <a:spcPct val="0"/>
        </a:spcAft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Riddle of Hypnosis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Defining hypnosis.</a:t>
            </a:r>
          </a:p>
          <a:p>
            <a:r>
              <a:rPr lang="en-US"/>
              <a:t>The nature of hypnosis.</a:t>
            </a:r>
          </a:p>
          <a:p>
            <a:r>
              <a:rPr lang="en-US"/>
              <a:t>Theories of hypnosis.</a:t>
            </a:r>
          </a:p>
          <a:p>
            <a:pPr>
              <a:buFont typeface="Wingdings" pitchFamily="2" charset="2"/>
              <a:buNone/>
            </a:pPr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0"/>
            <a:ext cx="7315200" cy="838200"/>
          </a:xfrm>
        </p:spPr>
        <p:txBody>
          <a:bodyPr/>
          <a:lstStyle/>
          <a:p>
            <a:r>
              <a:rPr lang="en-US"/>
              <a:t>Cocaine’s Effect on the Brain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676400"/>
            <a:ext cx="53340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Cocaine blocks the brain’s reabsorption (“reuptake”) of the neurotransmitters dopamine and norepinephrine, so levels of these substances rise.</a:t>
            </a:r>
          </a:p>
          <a:p>
            <a:pPr>
              <a:lnSpc>
                <a:spcPct val="90000"/>
              </a:lnSpc>
            </a:pPr>
            <a:r>
              <a:rPr lang="en-US" sz="2800"/>
              <a:t>The result is an overstimulation of certain brain circuits and a brief euphoric high.</a:t>
            </a:r>
          </a:p>
          <a:p>
            <a:pPr>
              <a:lnSpc>
                <a:spcPct val="90000"/>
              </a:lnSpc>
            </a:pPr>
            <a:r>
              <a:rPr lang="en-US" sz="2800"/>
              <a:t>When drug wears off, depletion of dopamine may cause user to “crash.”</a:t>
            </a:r>
          </a:p>
        </p:txBody>
      </p:sp>
      <p:pic>
        <p:nvPicPr>
          <p:cNvPr id="30724" name="Picture 4" descr="&#10;F05.04.gif                                                     0002E896Macintosh HD                   ABA78158: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2675" y="3048000"/>
            <a:ext cx="2981325" cy="312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85800"/>
            <a:ext cx="7772400" cy="1143000"/>
          </a:xfrm>
        </p:spPr>
        <p:txBody>
          <a:bodyPr/>
          <a:lstStyle/>
          <a:p>
            <a:r>
              <a:rPr lang="en-US"/>
              <a:t>The Psychology of Drug Effects.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05000"/>
            <a:ext cx="7924800" cy="4953000"/>
          </a:xfrm>
        </p:spPr>
        <p:txBody>
          <a:bodyPr/>
          <a:lstStyle/>
          <a:p>
            <a:r>
              <a:rPr lang="en-US" sz="2800"/>
              <a:t>Reactions to psychoactive drugs depend on:</a:t>
            </a:r>
            <a:r>
              <a:rPr lang="en-US"/>
              <a:t> </a:t>
            </a:r>
          </a:p>
          <a:p>
            <a:pPr lvl="1"/>
            <a:r>
              <a:rPr lang="en-US" sz="2400"/>
              <a:t>Physical factors such as body weight, metabolism, initial state of emotional arousal and physical tolerance.</a:t>
            </a:r>
          </a:p>
          <a:p>
            <a:pPr lvl="1"/>
            <a:r>
              <a:rPr lang="en-US" sz="2400"/>
              <a:t>Experience or the number of times a person has used a drug.</a:t>
            </a:r>
          </a:p>
          <a:p>
            <a:pPr lvl="1"/>
            <a:r>
              <a:rPr lang="en-US" sz="2400"/>
              <a:t>Environmental factors such as where and with whom one is drinking.</a:t>
            </a:r>
          </a:p>
          <a:p>
            <a:pPr lvl="1"/>
            <a:r>
              <a:rPr lang="en-US" sz="2400"/>
              <a:t>Mental set or expectations for drug’s effects.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Defining hypnosis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A procedure in which the practitioner suggests changes in the sensations, perceptions, thoughts, feelings or behavior of the subject.</a:t>
            </a:r>
          </a:p>
        </p:txBody>
      </p:sp>
    </p:spTree>
    <p:extLst>
      <p:ext uri="{BB962C8B-B14F-4D97-AF65-F5344CB8AC3E}">
        <p14:creationId xmlns:p14="http://schemas.microsoft.com/office/powerpoint/2010/main" val="10277434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838200"/>
            <a:ext cx="7772400" cy="685800"/>
          </a:xfrm>
        </p:spPr>
        <p:txBody>
          <a:bodyPr/>
          <a:lstStyle/>
          <a:p>
            <a:r>
              <a:rPr lang="en-US"/>
              <a:t>The Nature of Hypnosis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00200"/>
            <a:ext cx="8153400" cy="4114800"/>
          </a:xfrm>
        </p:spPr>
        <p:txBody>
          <a:bodyPr/>
          <a:lstStyle/>
          <a:p>
            <a:r>
              <a:rPr lang="en-US" sz="2800"/>
              <a:t>The hypnotic state is not sleep.</a:t>
            </a:r>
          </a:p>
          <a:p>
            <a:r>
              <a:rPr lang="en-US" sz="2800"/>
              <a:t>Hypnotic responsiveness depends more on the person being hypnotized than on the skill of the hypnotist.</a:t>
            </a:r>
          </a:p>
          <a:p>
            <a:r>
              <a:rPr lang="en-US" sz="2800"/>
              <a:t>Hypnotized people can’t be forced to do things against their will.</a:t>
            </a:r>
          </a:p>
          <a:p>
            <a:r>
              <a:rPr lang="en-US" sz="2800"/>
              <a:t>Feats performed under hypnosis can be performed by motivated people without hypnosis.</a:t>
            </a:r>
          </a:p>
        </p:txBody>
      </p:sp>
    </p:spTree>
    <p:extLst>
      <p:ext uri="{BB962C8B-B14F-4D97-AF65-F5344CB8AC3E}">
        <p14:creationId xmlns:p14="http://schemas.microsoft.com/office/powerpoint/2010/main" val="18351423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838200"/>
            <a:ext cx="7772400" cy="685800"/>
          </a:xfrm>
        </p:spPr>
        <p:txBody>
          <a:bodyPr/>
          <a:lstStyle/>
          <a:p>
            <a:r>
              <a:rPr lang="en-US"/>
              <a:t>The Nature of Hypnosis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905000"/>
            <a:ext cx="8153400" cy="4114800"/>
          </a:xfrm>
        </p:spPr>
        <p:txBody>
          <a:bodyPr/>
          <a:lstStyle/>
          <a:p>
            <a:r>
              <a:rPr lang="en-US" sz="2800"/>
              <a:t>Hypnosis doesn’t increase accuracy of memory.</a:t>
            </a:r>
          </a:p>
          <a:p>
            <a:r>
              <a:rPr lang="en-US" sz="2800"/>
              <a:t>Hypnosis doesn’t produce a literal reexperiencing of long-ago events.</a:t>
            </a:r>
          </a:p>
          <a:p>
            <a:r>
              <a:rPr lang="en-US" sz="2800"/>
              <a:t>Hypnotic suggestions have been used effectively for medical and psychological purposes.</a:t>
            </a:r>
          </a:p>
        </p:txBody>
      </p:sp>
    </p:spTree>
    <p:extLst>
      <p:ext uri="{BB962C8B-B14F-4D97-AF65-F5344CB8AC3E}">
        <p14:creationId xmlns:p14="http://schemas.microsoft.com/office/powerpoint/2010/main" val="13116524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838200"/>
            <a:ext cx="7772400" cy="762000"/>
          </a:xfrm>
        </p:spPr>
        <p:txBody>
          <a:bodyPr/>
          <a:lstStyle/>
          <a:p>
            <a:r>
              <a:rPr lang="en-US"/>
              <a:t>Theories of Hypnosis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676400"/>
            <a:ext cx="7772400" cy="3048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Dissociation theories.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Hypnosis is a split in consciousness in which one part of the mind operates independently of the rest of the consciousness, or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During hypnosis, dissociation occurs between an executive control system in the brain (probably frontal lobes) and other brain systems involved in thinking and acting.</a:t>
            </a:r>
          </a:p>
          <a:p>
            <a:pPr lvl="1">
              <a:lnSpc>
                <a:spcPct val="90000"/>
              </a:lnSpc>
            </a:pPr>
            <a:endParaRPr lang="en-US" sz="2400"/>
          </a:p>
        </p:txBody>
      </p:sp>
      <p:pic>
        <p:nvPicPr>
          <p:cNvPr id="35844" name="Picture 4" descr="IL05.05.gif                                                    0002E896Macintosh HD                   ABA78158: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4594225"/>
            <a:ext cx="3322638" cy="1757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41921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838200"/>
            <a:ext cx="7772400" cy="609600"/>
          </a:xfrm>
        </p:spPr>
        <p:txBody>
          <a:bodyPr/>
          <a:lstStyle/>
          <a:p>
            <a:r>
              <a:rPr lang="en-US"/>
              <a:t>Theories of Hypnosis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447800"/>
            <a:ext cx="7772400" cy="3048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Sociocognitive theories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Effects of hypnosis result from interaction between social influence of the hypnotist (socio) and the abilities, beliefs and expectations of the subject (cognitive).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Can explain “alien abduction” and “past-life regression.</a:t>
            </a:r>
          </a:p>
          <a:p>
            <a:pPr lvl="1">
              <a:lnSpc>
                <a:spcPct val="90000"/>
              </a:lnSpc>
            </a:pPr>
            <a:endParaRPr lang="en-US" sz="2400"/>
          </a:p>
        </p:txBody>
      </p:sp>
      <p:pic>
        <p:nvPicPr>
          <p:cNvPr id="36869" name="Picture 5" descr="IL05.06.gif                                                    0002E896Macintosh HD                   ABA78158: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971925"/>
            <a:ext cx="3981450" cy="248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73469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Conscious-altering Drugs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Classifying drugs.</a:t>
            </a:r>
          </a:p>
          <a:p>
            <a:r>
              <a:rPr lang="en-US"/>
              <a:t>The physiology of drug effects.</a:t>
            </a:r>
          </a:p>
          <a:p>
            <a:r>
              <a:rPr lang="en-US"/>
              <a:t>The psychology of drug effects.</a:t>
            </a:r>
          </a:p>
          <a:p>
            <a:pPr>
              <a:buFont typeface="Wingdings" pitchFamily="2" charset="2"/>
              <a:buNone/>
            </a:pPr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838200"/>
            <a:ext cx="8077200" cy="914400"/>
          </a:xfrm>
        </p:spPr>
        <p:txBody>
          <a:bodyPr/>
          <a:lstStyle/>
          <a:p>
            <a:r>
              <a:rPr lang="en-US"/>
              <a:t>Classifying Drugs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828800"/>
            <a:ext cx="77724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Psychoactive drug.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Substance capable of influencing perception, mood, cognition, or behavior.</a:t>
            </a:r>
          </a:p>
          <a:p>
            <a:pPr>
              <a:lnSpc>
                <a:spcPct val="90000"/>
              </a:lnSpc>
            </a:pPr>
            <a:r>
              <a:rPr lang="en-US" sz="2800"/>
              <a:t>Types.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Stimulants 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speed up activity in the CNS.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Depressants 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slow down activity in the CNS.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Opiates 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relieve pain.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Psychedelic drugs 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disrupt normal thought processes.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914400"/>
            <a:ext cx="7772400" cy="838200"/>
          </a:xfrm>
        </p:spPr>
        <p:txBody>
          <a:bodyPr/>
          <a:lstStyle/>
          <a:p>
            <a:r>
              <a:rPr lang="en-US"/>
              <a:t>The Physiology of Drug Effects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828800"/>
            <a:ext cx="7620000" cy="3962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Psychoactive drugs work by acting on brain neurotransmitters. These drugs can: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increase or decrease the release of neurotransmitters,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prevent reabsorption of excess neurotransmitters by the cells that have released them,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block the effects of neurotransmitters on receiving cells, or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bind to receptors that would ordinarily be triggered by a neurotransmitter or a neuromodulator.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Nature">
  <a:themeElements>
    <a:clrScheme name="Nature 2">
      <a:dk1>
        <a:srgbClr val="5B5249"/>
      </a:dk1>
      <a:lt1>
        <a:srgbClr val="FFFFFF"/>
      </a:lt1>
      <a:dk2>
        <a:srgbClr val="2A3D7A"/>
      </a:dk2>
      <a:lt2>
        <a:srgbClr val="CEC8BA"/>
      </a:lt2>
      <a:accent1>
        <a:srgbClr val="C9DDF1"/>
      </a:accent1>
      <a:accent2>
        <a:srgbClr val="FAC164"/>
      </a:accent2>
      <a:accent3>
        <a:srgbClr val="FFFFFF"/>
      </a:accent3>
      <a:accent4>
        <a:srgbClr val="4C453D"/>
      </a:accent4>
      <a:accent5>
        <a:srgbClr val="E1EBF7"/>
      </a:accent5>
      <a:accent6>
        <a:srgbClr val="E3AF5A"/>
      </a:accent6>
      <a:hlink>
        <a:srgbClr val="B0AE6A"/>
      </a:hlink>
      <a:folHlink>
        <a:srgbClr val="C3E684"/>
      </a:folHlink>
    </a:clrScheme>
    <a:fontScheme name="Natur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Nature 1">
        <a:dk1>
          <a:srgbClr val="666699"/>
        </a:dk1>
        <a:lt1>
          <a:srgbClr val="FFFFCC"/>
        </a:lt1>
        <a:dk2>
          <a:srgbClr val="687FCA"/>
        </a:dk2>
        <a:lt2>
          <a:srgbClr val="192449"/>
        </a:lt2>
        <a:accent1>
          <a:srgbClr val="C9DDF1"/>
        </a:accent1>
        <a:accent2>
          <a:srgbClr val="FAC164"/>
        </a:accent2>
        <a:accent3>
          <a:srgbClr val="B9C0E1"/>
        </a:accent3>
        <a:accent4>
          <a:srgbClr val="DADAAE"/>
        </a:accent4>
        <a:accent5>
          <a:srgbClr val="E1EBF7"/>
        </a:accent5>
        <a:accent6>
          <a:srgbClr val="E3AF5A"/>
        </a:accent6>
        <a:hlink>
          <a:srgbClr val="B0AE6A"/>
        </a:hlink>
        <a:folHlink>
          <a:srgbClr val="C3E6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ature 2">
        <a:dk1>
          <a:srgbClr val="5B5249"/>
        </a:dk1>
        <a:lt1>
          <a:srgbClr val="FFFFFF"/>
        </a:lt1>
        <a:dk2>
          <a:srgbClr val="2A3D7A"/>
        </a:dk2>
        <a:lt2>
          <a:srgbClr val="CEC8BA"/>
        </a:lt2>
        <a:accent1>
          <a:srgbClr val="C9DDF1"/>
        </a:accent1>
        <a:accent2>
          <a:srgbClr val="FAC164"/>
        </a:accent2>
        <a:accent3>
          <a:srgbClr val="FFFFFF"/>
        </a:accent3>
        <a:accent4>
          <a:srgbClr val="4C453D"/>
        </a:accent4>
        <a:accent5>
          <a:srgbClr val="E1EBF7"/>
        </a:accent5>
        <a:accent6>
          <a:srgbClr val="E3AF5A"/>
        </a:accent6>
        <a:hlink>
          <a:srgbClr val="B0AE6A"/>
        </a:hlink>
        <a:folHlink>
          <a:srgbClr val="C3E68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ature 3">
        <a:dk1>
          <a:srgbClr val="333333"/>
        </a:dk1>
        <a:lt1>
          <a:srgbClr val="FFFFFF"/>
        </a:lt1>
        <a:dk2>
          <a:srgbClr val="000000"/>
        </a:dk2>
        <a:lt2>
          <a:srgbClr val="DDDDDD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2A2A2A"/>
        </a:accent4>
        <a:accent5>
          <a:srgbClr val="EBEBEB"/>
        </a:accent5>
        <a:accent6>
          <a:srgbClr val="A1A1A1"/>
        </a:accent6>
        <a:hlink>
          <a:srgbClr val="808080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ature 4">
        <a:dk1>
          <a:srgbClr val="8061A5"/>
        </a:dk1>
        <a:lt1>
          <a:srgbClr val="FFFFCC"/>
        </a:lt1>
        <a:dk2>
          <a:srgbClr val="967DB5"/>
        </a:dk2>
        <a:lt2>
          <a:srgbClr val="192449"/>
        </a:lt2>
        <a:accent1>
          <a:srgbClr val="D6C9F1"/>
        </a:accent1>
        <a:accent2>
          <a:srgbClr val="FAC164"/>
        </a:accent2>
        <a:accent3>
          <a:srgbClr val="C9BFD7"/>
        </a:accent3>
        <a:accent4>
          <a:srgbClr val="DADAAE"/>
        </a:accent4>
        <a:accent5>
          <a:srgbClr val="E8E1F7"/>
        </a:accent5>
        <a:accent6>
          <a:srgbClr val="E3AF5A"/>
        </a:accent6>
        <a:hlink>
          <a:srgbClr val="B0AE6A"/>
        </a:hlink>
        <a:folHlink>
          <a:srgbClr val="C3E6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ature 5">
        <a:dk1>
          <a:srgbClr val="5B5249"/>
        </a:dk1>
        <a:lt1>
          <a:srgbClr val="FFFFFF"/>
        </a:lt1>
        <a:dk2>
          <a:srgbClr val="2A3D7A"/>
        </a:dk2>
        <a:lt2>
          <a:srgbClr val="CEC8BA"/>
        </a:lt2>
        <a:accent1>
          <a:srgbClr val="C9DDF1"/>
        </a:accent1>
        <a:accent2>
          <a:srgbClr val="FAC164"/>
        </a:accent2>
        <a:accent3>
          <a:srgbClr val="FFFFFF"/>
        </a:accent3>
        <a:accent4>
          <a:srgbClr val="4C453D"/>
        </a:accent4>
        <a:accent5>
          <a:srgbClr val="E1EBF7"/>
        </a:accent5>
        <a:accent6>
          <a:srgbClr val="E3AF5A"/>
        </a:accent6>
        <a:hlink>
          <a:srgbClr val="993333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HD:Applications:Microsoft Office 2001:Templates:Presentations:Designs:Nature</Template>
  <TotalTime>446</TotalTime>
  <Words>498</Words>
  <Application>Microsoft Macintosh PowerPoint</Application>
  <PresentationFormat>On-screen Show (4:3)</PresentationFormat>
  <Paragraphs>66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Nature</vt:lpstr>
      <vt:lpstr>The Riddle of Hypnosis</vt:lpstr>
      <vt:lpstr>Defining hypnosis</vt:lpstr>
      <vt:lpstr>The Nature of Hypnosis</vt:lpstr>
      <vt:lpstr>The Nature of Hypnosis</vt:lpstr>
      <vt:lpstr>Theories of Hypnosis</vt:lpstr>
      <vt:lpstr>Theories of Hypnosis</vt:lpstr>
      <vt:lpstr>Conscious-altering Drugs</vt:lpstr>
      <vt:lpstr>Classifying Drugs</vt:lpstr>
      <vt:lpstr>The Physiology of Drug Effects</vt:lpstr>
      <vt:lpstr>Cocaine’s Effect on the Brain</vt:lpstr>
      <vt:lpstr>The Psychology of Drug Effects.</vt:lpstr>
    </vt:vector>
  </TitlesOfParts>
  <Company>UNK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Body Rhythms and Mental States</dc:title>
  <dc:creator>Psychology Department</dc:creator>
  <cp:lastModifiedBy>Meghan Reilly</cp:lastModifiedBy>
  <cp:revision>14</cp:revision>
  <cp:lastPrinted>2002-05-29T17:01:12Z</cp:lastPrinted>
  <dcterms:created xsi:type="dcterms:W3CDTF">2002-05-28T13:25:58Z</dcterms:created>
  <dcterms:modified xsi:type="dcterms:W3CDTF">2011-10-28T13:03:16Z</dcterms:modified>
</cp:coreProperties>
</file>